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73" r:id="rId4"/>
    <p:sldId id="274" r:id="rId5"/>
    <p:sldId id="272" r:id="rId6"/>
    <p:sldId id="275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F4FE"/>
    <a:srgbClr val="14688E"/>
    <a:srgbClr val="29AAE1"/>
    <a:srgbClr val="F9F9F9"/>
    <a:srgbClr val="105472"/>
    <a:srgbClr val="0C3E54"/>
    <a:srgbClr val="D7EEF9"/>
    <a:srgbClr val="B2E0F4"/>
    <a:srgbClr val="BCF9FA"/>
    <a:srgbClr val="10E1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>
        <p:scale>
          <a:sx n="112" d="100"/>
          <a:sy n="112" d="100"/>
        </p:scale>
        <p:origin x="318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B5474-9F2E-4574-9F0F-D1CA457EBBD1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D574F-8662-4AE1-8F75-B26F559516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18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FC74F-CE44-4D2F-B48D-AACFDACE31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8FABB7-3720-4EC6-9F9D-91BCF31639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4F764-D2E2-4DCE-8DFC-4376102AB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0E6-A928-4DC8-9086-32F41A0E15EF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43FBF-BFED-4FDD-9419-1BE00D3A7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8EB61-9BE7-4B3D-9668-774CA3A2B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6CC1-C8C3-4313-BEB0-9A42642810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26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92B91-0943-4FF9-A283-8EAC8C0BA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66060-376E-4F91-B8D7-26D2B39CC6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5024B-0C74-41BC-B5A8-8098F972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0E6-A928-4DC8-9086-32F41A0E15EF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BD437-7371-408A-9CB3-E019A4498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FA24B-E292-4850-8D2F-D06DD013C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6CC1-C8C3-4313-BEB0-9A42642810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7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C78396-D5FE-4112-BA97-A54160D5B0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98F97-DA91-4A08-B14E-EC1CFE26E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0B78B-79EC-4E7B-853E-2E43C662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0E6-A928-4DC8-9086-32F41A0E15EF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9B8C7-BEF7-47B3-82C8-970E45322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A162B-C0B3-4041-8C9D-F97AE5713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6CC1-C8C3-4313-BEB0-9A42642810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169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2FACE-BF9A-4CCB-8949-09E59B6AA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9693"/>
            <a:ext cx="10515600" cy="1325563"/>
          </a:xfrm>
        </p:spPr>
        <p:txBody>
          <a:bodyPr>
            <a:normAutofit/>
          </a:bodyPr>
          <a:lstStyle>
            <a:lvl1pPr>
              <a:defRPr sz="3800" b="1">
                <a:solidFill>
                  <a:srgbClr val="14688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3745D-873E-4218-A528-60975DA51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7608"/>
            <a:ext cx="105156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EE654-8448-45BA-B1DC-FF0D85943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0E6-A928-4DC8-9086-32F41A0E15EF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F277D-F709-490A-AC45-9A37945EF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B3647-4CF0-47F1-902F-7662672DD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6CC1-C8C3-4313-BEB0-9A42642810A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3C4739-D1E2-4F9B-B146-176E8E7BFA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134" y="6405334"/>
            <a:ext cx="1563461" cy="37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056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6B2A1-353D-4FD9-9D44-F99669E93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79B3D-0778-42F2-9B48-8D3BD49CC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16DC6-CB40-4B3C-A68E-7DAFA1339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0E6-A928-4DC8-9086-32F41A0E15EF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BB851-A42E-4BA2-B1C0-E3956D7D4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2C930-85E9-4975-B584-7E8CE1D32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6CC1-C8C3-4313-BEB0-9A42642810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EEFCF-2EB5-437C-AE11-E973A4953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B690C-547A-4D81-BF3F-38C4D9761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D4C5F-31D8-47B7-B514-32D766AC7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8CA7A4-B462-4A72-B90B-471740D5A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0E6-A928-4DC8-9086-32F41A0E15EF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1BE5D-5714-4EEB-99E9-1E827A54F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E808FB-1D45-4845-8759-31E84E21E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6CC1-C8C3-4313-BEB0-9A42642810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8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26061-84CE-476D-B301-262A09AF5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78CD8-DDC5-47A8-8D63-9F082F33F7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F4D02F-D4F5-4EA3-A514-6CC32F0655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D9AC64-6D8C-4F03-9A2C-EA549B71D6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0BB861-9262-432C-81FB-BCDB608CB8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D499C6-4393-4877-B9A1-EF23CAE17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0E6-A928-4DC8-9086-32F41A0E15EF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93B983-59BD-4E90-A7BC-E39C36E88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CC9CE4-FF87-43E8-934A-874296377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6CC1-C8C3-4313-BEB0-9A42642810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E92A0-43FD-4B76-B095-DD5FB7F54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A927C6-CD99-4DFC-A4C3-0ACAEF4F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0E6-A928-4DC8-9086-32F41A0E15EF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3C769B-8AA2-45CB-8601-2EF962F2B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ACAE22-DBED-4167-9B53-A8902459E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6CC1-C8C3-4313-BEB0-9A42642810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9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F18B2E-634C-42EC-AFAB-CE397622B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0E6-A928-4DC8-9086-32F41A0E15EF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AAFC17-C1DB-4B57-BE4F-ECA52247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90032D-F214-438C-91F0-09D04C87F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6CC1-C8C3-4313-BEB0-9A42642810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7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1E926-88E5-463C-A1F8-64D66D22C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3FD43-0140-4ECA-B875-9329FFF9C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485721-65AC-44AD-9129-CBCA326BD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CAFAE2-8823-48C3-B1EE-6A0B8A860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0E6-A928-4DC8-9086-32F41A0E15EF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064C3-5F74-4688-AB16-887C60FF0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0AA59C-DB17-41CF-A1D2-B3460421A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6CC1-C8C3-4313-BEB0-9A42642810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632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0BE41-5D68-4AA7-A316-C6C3F6685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92094C-3A05-4487-BB59-CF3CCB27A6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CA5ED4-4AD6-44E2-A0A1-0193D027B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4E1123-029A-46CE-8C45-DCB987CA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90E6-A928-4DC8-9086-32F41A0E15EF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07EBEF-391D-4839-BB48-8448A425E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214567-0FB1-417D-B015-BFC5F91B8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96CC1-C8C3-4313-BEB0-9A42642810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3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>
            <a:extLst>
              <a:ext uri="{FF2B5EF4-FFF2-40B4-BE49-F238E27FC236}">
                <a16:creationId xmlns:a16="http://schemas.microsoft.com/office/drawing/2014/main" id="{5BDA4C52-F251-49F4-8723-C0EDF8EC459C}"/>
              </a:ext>
            </a:extLst>
          </p:cNvPr>
          <p:cNvSpPr/>
          <p:nvPr userDrawn="1"/>
        </p:nvSpPr>
        <p:spPr>
          <a:xfrm rot="21449564">
            <a:off x="-7833" y="6308935"/>
            <a:ext cx="12214425" cy="750516"/>
          </a:xfrm>
          <a:custGeom>
            <a:avLst/>
            <a:gdLst>
              <a:gd name="connsiteX0" fmla="*/ 0 w 12316568"/>
              <a:gd name="connsiteY0" fmla="*/ 0 h 553468"/>
              <a:gd name="connsiteX1" fmla="*/ 12316568 w 12316568"/>
              <a:gd name="connsiteY1" fmla="*/ 0 h 553468"/>
              <a:gd name="connsiteX2" fmla="*/ 12316568 w 12316568"/>
              <a:gd name="connsiteY2" fmla="*/ 553468 h 553468"/>
              <a:gd name="connsiteX3" fmla="*/ 0 w 12316568"/>
              <a:gd name="connsiteY3" fmla="*/ 553468 h 553468"/>
              <a:gd name="connsiteX4" fmla="*/ 0 w 12316568"/>
              <a:gd name="connsiteY4" fmla="*/ 0 h 553468"/>
              <a:gd name="connsiteX0" fmla="*/ 0 w 12316568"/>
              <a:gd name="connsiteY0" fmla="*/ 0 h 553468"/>
              <a:gd name="connsiteX1" fmla="*/ 12316568 w 12316568"/>
              <a:gd name="connsiteY1" fmla="*/ 0 h 553468"/>
              <a:gd name="connsiteX2" fmla="*/ 12316568 w 12316568"/>
              <a:gd name="connsiteY2" fmla="*/ 553468 h 553468"/>
              <a:gd name="connsiteX3" fmla="*/ 110079 w 12316568"/>
              <a:gd name="connsiteY3" fmla="*/ 92479 h 553468"/>
              <a:gd name="connsiteX4" fmla="*/ 0 w 12316568"/>
              <a:gd name="connsiteY4" fmla="*/ 0 h 553468"/>
              <a:gd name="connsiteX0" fmla="*/ 0 w 12341752"/>
              <a:gd name="connsiteY0" fmla="*/ 15241 h 568709"/>
              <a:gd name="connsiteX1" fmla="*/ 12341752 w 12341752"/>
              <a:gd name="connsiteY1" fmla="*/ 0 h 568709"/>
              <a:gd name="connsiteX2" fmla="*/ 12316568 w 12341752"/>
              <a:gd name="connsiteY2" fmla="*/ 568709 h 568709"/>
              <a:gd name="connsiteX3" fmla="*/ 110079 w 12341752"/>
              <a:gd name="connsiteY3" fmla="*/ 107720 h 568709"/>
              <a:gd name="connsiteX4" fmla="*/ 0 w 12341752"/>
              <a:gd name="connsiteY4" fmla="*/ 15241 h 568709"/>
              <a:gd name="connsiteX0" fmla="*/ 53109 w 12231673"/>
              <a:gd name="connsiteY0" fmla="*/ 0 h 734280"/>
              <a:gd name="connsiteX1" fmla="*/ 12231673 w 12231673"/>
              <a:gd name="connsiteY1" fmla="*/ 165571 h 734280"/>
              <a:gd name="connsiteX2" fmla="*/ 12206489 w 12231673"/>
              <a:gd name="connsiteY2" fmla="*/ 734280 h 734280"/>
              <a:gd name="connsiteX3" fmla="*/ 0 w 12231673"/>
              <a:gd name="connsiteY3" fmla="*/ 273291 h 734280"/>
              <a:gd name="connsiteX4" fmla="*/ 53109 w 12231673"/>
              <a:gd name="connsiteY4" fmla="*/ 0 h 734280"/>
              <a:gd name="connsiteX0" fmla="*/ 4170 w 12182734"/>
              <a:gd name="connsiteY0" fmla="*/ 0 h 734280"/>
              <a:gd name="connsiteX1" fmla="*/ 12182734 w 12182734"/>
              <a:gd name="connsiteY1" fmla="*/ 165571 h 734280"/>
              <a:gd name="connsiteX2" fmla="*/ 12157550 w 12182734"/>
              <a:gd name="connsiteY2" fmla="*/ 734280 h 734280"/>
              <a:gd name="connsiteX3" fmla="*/ 0 w 12182734"/>
              <a:gd name="connsiteY3" fmla="*/ 275434 h 734280"/>
              <a:gd name="connsiteX4" fmla="*/ 4170 w 12182734"/>
              <a:gd name="connsiteY4" fmla="*/ 0 h 734280"/>
              <a:gd name="connsiteX0" fmla="*/ 0 w 12235303"/>
              <a:gd name="connsiteY0" fmla="*/ 0 h 744938"/>
              <a:gd name="connsiteX1" fmla="*/ 12235303 w 12235303"/>
              <a:gd name="connsiteY1" fmla="*/ 176229 h 744938"/>
              <a:gd name="connsiteX2" fmla="*/ 12210119 w 12235303"/>
              <a:gd name="connsiteY2" fmla="*/ 744938 h 744938"/>
              <a:gd name="connsiteX3" fmla="*/ 52569 w 12235303"/>
              <a:gd name="connsiteY3" fmla="*/ 286092 h 744938"/>
              <a:gd name="connsiteX4" fmla="*/ 0 w 12235303"/>
              <a:gd name="connsiteY4" fmla="*/ 0 h 744938"/>
              <a:gd name="connsiteX0" fmla="*/ 19411 w 12254714"/>
              <a:gd name="connsiteY0" fmla="*/ 0 h 744938"/>
              <a:gd name="connsiteX1" fmla="*/ 12254714 w 12254714"/>
              <a:gd name="connsiteY1" fmla="*/ 176229 h 744938"/>
              <a:gd name="connsiteX2" fmla="*/ 12229530 w 12254714"/>
              <a:gd name="connsiteY2" fmla="*/ 744938 h 744938"/>
              <a:gd name="connsiteX3" fmla="*/ 0 w 12254714"/>
              <a:gd name="connsiteY3" fmla="*/ 250254 h 744938"/>
              <a:gd name="connsiteX4" fmla="*/ 19411 w 12254714"/>
              <a:gd name="connsiteY4" fmla="*/ 0 h 744938"/>
              <a:gd name="connsiteX0" fmla="*/ 50976 w 12254714"/>
              <a:gd name="connsiteY0" fmla="*/ 0 h 750516"/>
              <a:gd name="connsiteX1" fmla="*/ 12254714 w 12254714"/>
              <a:gd name="connsiteY1" fmla="*/ 181807 h 750516"/>
              <a:gd name="connsiteX2" fmla="*/ 12229530 w 12254714"/>
              <a:gd name="connsiteY2" fmla="*/ 750516 h 750516"/>
              <a:gd name="connsiteX3" fmla="*/ 0 w 12254714"/>
              <a:gd name="connsiteY3" fmla="*/ 255832 h 750516"/>
              <a:gd name="connsiteX4" fmla="*/ 50976 w 12254714"/>
              <a:gd name="connsiteY4" fmla="*/ 0 h 750516"/>
              <a:gd name="connsiteX0" fmla="*/ 0 w 12203738"/>
              <a:gd name="connsiteY0" fmla="*/ 0 h 750516"/>
              <a:gd name="connsiteX1" fmla="*/ 12203738 w 12203738"/>
              <a:gd name="connsiteY1" fmla="*/ 181807 h 750516"/>
              <a:gd name="connsiteX2" fmla="*/ 12178554 w 12203738"/>
              <a:gd name="connsiteY2" fmla="*/ 750516 h 750516"/>
              <a:gd name="connsiteX3" fmla="*/ 240011 w 12203738"/>
              <a:gd name="connsiteY3" fmla="*/ 366018 h 750516"/>
              <a:gd name="connsiteX4" fmla="*/ 0 w 12203738"/>
              <a:gd name="connsiteY4" fmla="*/ 0 h 750516"/>
              <a:gd name="connsiteX0" fmla="*/ 0 w 12203738"/>
              <a:gd name="connsiteY0" fmla="*/ 0 h 750516"/>
              <a:gd name="connsiteX1" fmla="*/ 12203738 w 12203738"/>
              <a:gd name="connsiteY1" fmla="*/ 181807 h 750516"/>
              <a:gd name="connsiteX2" fmla="*/ 12178554 w 12203738"/>
              <a:gd name="connsiteY2" fmla="*/ 750516 h 750516"/>
              <a:gd name="connsiteX3" fmla="*/ 2800 w 12203738"/>
              <a:gd name="connsiteY3" fmla="*/ 219906 h 750516"/>
              <a:gd name="connsiteX4" fmla="*/ 0 w 12203738"/>
              <a:gd name="connsiteY4" fmla="*/ 0 h 750516"/>
              <a:gd name="connsiteX0" fmla="*/ 10687 w 12214425"/>
              <a:gd name="connsiteY0" fmla="*/ 0 h 750516"/>
              <a:gd name="connsiteX1" fmla="*/ 12214425 w 12214425"/>
              <a:gd name="connsiteY1" fmla="*/ 181807 h 750516"/>
              <a:gd name="connsiteX2" fmla="*/ 12189241 w 12214425"/>
              <a:gd name="connsiteY2" fmla="*/ 750516 h 750516"/>
              <a:gd name="connsiteX3" fmla="*/ 49 w 12214425"/>
              <a:gd name="connsiteY3" fmla="*/ 208877 h 750516"/>
              <a:gd name="connsiteX4" fmla="*/ 10687 w 12214425"/>
              <a:gd name="connsiteY4" fmla="*/ 0 h 750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4425" h="750516">
                <a:moveTo>
                  <a:pt x="10687" y="0"/>
                </a:moveTo>
                <a:lnTo>
                  <a:pt x="12214425" y="181807"/>
                </a:lnTo>
                <a:lnTo>
                  <a:pt x="12189241" y="750516"/>
                </a:lnTo>
                <a:lnTo>
                  <a:pt x="49" y="208877"/>
                </a:lnTo>
                <a:cubicBezTo>
                  <a:pt x="-884" y="135575"/>
                  <a:pt x="11620" y="73302"/>
                  <a:pt x="10687" y="0"/>
                </a:cubicBezTo>
                <a:close/>
              </a:path>
            </a:pathLst>
          </a:custGeom>
          <a:solidFill>
            <a:srgbClr val="D2F4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01E8D7-AD82-47AD-BD85-F6A303ECA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492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51AD93-5660-446D-A874-CE9DC4973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9697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F5A720-C889-4110-9EAF-79D48B65DC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390E6-A928-4DC8-9086-32F41A0E15EF}" type="datetimeFigureOut">
              <a:rPr lang="en-US" smtClean="0"/>
              <a:pPr/>
              <a:t>2/15/2018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94C23-B5D3-4441-B995-2C975C99E6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1E4C0-E4EF-4D7B-A9FE-88DFD0926E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96CC1-C8C3-4313-BEB0-9A42642810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9BE22F-D115-43A4-A2DE-2954FD9C842E}"/>
              </a:ext>
            </a:extLst>
          </p:cNvPr>
          <p:cNvSpPr/>
          <p:nvPr/>
        </p:nvSpPr>
        <p:spPr>
          <a:xfrm rot="21449564">
            <a:off x="-7833" y="6382583"/>
            <a:ext cx="12214425" cy="750516"/>
          </a:xfrm>
          <a:custGeom>
            <a:avLst/>
            <a:gdLst>
              <a:gd name="connsiteX0" fmla="*/ 0 w 12316568"/>
              <a:gd name="connsiteY0" fmla="*/ 0 h 553468"/>
              <a:gd name="connsiteX1" fmla="*/ 12316568 w 12316568"/>
              <a:gd name="connsiteY1" fmla="*/ 0 h 553468"/>
              <a:gd name="connsiteX2" fmla="*/ 12316568 w 12316568"/>
              <a:gd name="connsiteY2" fmla="*/ 553468 h 553468"/>
              <a:gd name="connsiteX3" fmla="*/ 0 w 12316568"/>
              <a:gd name="connsiteY3" fmla="*/ 553468 h 553468"/>
              <a:gd name="connsiteX4" fmla="*/ 0 w 12316568"/>
              <a:gd name="connsiteY4" fmla="*/ 0 h 553468"/>
              <a:gd name="connsiteX0" fmla="*/ 0 w 12316568"/>
              <a:gd name="connsiteY0" fmla="*/ 0 h 553468"/>
              <a:gd name="connsiteX1" fmla="*/ 12316568 w 12316568"/>
              <a:gd name="connsiteY1" fmla="*/ 0 h 553468"/>
              <a:gd name="connsiteX2" fmla="*/ 12316568 w 12316568"/>
              <a:gd name="connsiteY2" fmla="*/ 553468 h 553468"/>
              <a:gd name="connsiteX3" fmla="*/ 110079 w 12316568"/>
              <a:gd name="connsiteY3" fmla="*/ 92479 h 553468"/>
              <a:gd name="connsiteX4" fmla="*/ 0 w 12316568"/>
              <a:gd name="connsiteY4" fmla="*/ 0 h 553468"/>
              <a:gd name="connsiteX0" fmla="*/ 0 w 12341752"/>
              <a:gd name="connsiteY0" fmla="*/ 15241 h 568709"/>
              <a:gd name="connsiteX1" fmla="*/ 12341752 w 12341752"/>
              <a:gd name="connsiteY1" fmla="*/ 0 h 568709"/>
              <a:gd name="connsiteX2" fmla="*/ 12316568 w 12341752"/>
              <a:gd name="connsiteY2" fmla="*/ 568709 h 568709"/>
              <a:gd name="connsiteX3" fmla="*/ 110079 w 12341752"/>
              <a:gd name="connsiteY3" fmla="*/ 107720 h 568709"/>
              <a:gd name="connsiteX4" fmla="*/ 0 w 12341752"/>
              <a:gd name="connsiteY4" fmla="*/ 15241 h 568709"/>
              <a:gd name="connsiteX0" fmla="*/ 53109 w 12231673"/>
              <a:gd name="connsiteY0" fmla="*/ 0 h 734280"/>
              <a:gd name="connsiteX1" fmla="*/ 12231673 w 12231673"/>
              <a:gd name="connsiteY1" fmla="*/ 165571 h 734280"/>
              <a:gd name="connsiteX2" fmla="*/ 12206489 w 12231673"/>
              <a:gd name="connsiteY2" fmla="*/ 734280 h 734280"/>
              <a:gd name="connsiteX3" fmla="*/ 0 w 12231673"/>
              <a:gd name="connsiteY3" fmla="*/ 273291 h 734280"/>
              <a:gd name="connsiteX4" fmla="*/ 53109 w 12231673"/>
              <a:gd name="connsiteY4" fmla="*/ 0 h 734280"/>
              <a:gd name="connsiteX0" fmla="*/ 4170 w 12182734"/>
              <a:gd name="connsiteY0" fmla="*/ 0 h 734280"/>
              <a:gd name="connsiteX1" fmla="*/ 12182734 w 12182734"/>
              <a:gd name="connsiteY1" fmla="*/ 165571 h 734280"/>
              <a:gd name="connsiteX2" fmla="*/ 12157550 w 12182734"/>
              <a:gd name="connsiteY2" fmla="*/ 734280 h 734280"/>
              <a:gd name="connsiteX3" fmla="*/ 0 w 12182734"/>
              <a:gd name="connsiteY3" fmla="*/ 275434 h 734280"/>
              <a:gd name="connsiteX4" fmla="*/ 4170 w 12182734"/>
              <a:gd name="connsiteY4" fmla="*/ 0 h 734280"/>
              <a:gd name="connsiteX0" fmla="*/ 0 w 12235303"/>
              <a:gd name="connsiteY0" fmla="*/ 0 h 744938"/>
              <a:gd name="connsiteX1" fmla="*/ 12235303 w 12235303"/>
              <a:gd name="connsiteY1" fmla="*/ 176229 h 744938"/>
              <a:gd name="connsiteX2" fmla="*/ 12210119 w 12235303"/>
              <a:gd name="connsiteY2" fmla="*/ 744938 h 744938"/>
              <a:gd name="connsiteX3" fmla="*/ 52569 w 12235303"/>
              <a:gd name="connsiteY3" fmla="*/ 286092 h 744938"/>
              <a:gd name="connsiteX4" fmla="*/ 0 w 12235303"/>
              <a:gd name="connsiteY4" fmla="*/ 0 h 744938"/>
              <a:gd name="connsiteX0" fmla="*/ 19411 w 12254714"/>
              <a:gd name="connsiteY0" fmla="*/ 0 h 744938"/>
              <a:gd name="connsiteX1" fmla="*/ 12254714 w 12254714"/>
              <a:gd name="connsiteY1" fmla="*/ 176229 h 744938"/>
              <a:gd name="connsiteX2" fmla="*/ 12229530 w 12254714"/>
              <a:gd name="connsiteY2" fmla="*/ 744938 h 744938"/>
              <a:gd name="connsiteX3" fmla="*/ 0 w 12254714"/>
              <a:gd name="connsiteY3" fmla="*/ 250254 h 744938"/>
              <a:gd name="connsiteX4" fmla="*/ 19411 w 12254714"/>
              <a:gd name="connsiteY4" fmla="*/ 0 h 744938"/>
              <a:gd name="connsiteX0" fmla="*/ 50976 w 12254714"/>
              <a:gd name="connsiteY0" fmla="*/ 0 h 750516"/>
              <a:gd name="connsiteX1" fmla="*/ 12254714 w 12254714"/>
              <a:gd name="connsiteY1" fmla="*/ 181807 h 750516"/>
              <a:gd name="connsiteX2" fmla="*/ 12229530 w 12254714"/>
              <a:gd name="connsiteY2" fmla="*/ 750516 h 750516"/>
              <a:gd name="connsiteX3" fmla="*/ 0 w 12254714"/>
              <a:gd name="connsiteY3" fmla="*/ 255832 h 750516"/>
              <a:gd name="connsiteX4" fmla="*/ 50976 w 12254714"/>
              <a:gd name="connsiteY4" fmla="*/ 0 h 750516"/>
              <a:gd name="connsiteX0" fmla="*/ 0 w 12203738"/>
              <a:gd name="connsiteY0" fmla="*/ 0 h 750516"/>
              <a:gd name="connsiteX1" fmla="*/ 12203738 w 12203738"/>
              <a:gd name="connsiteY1" fmla="*/ 181807 h 750516"/>
              <a:gd name="connsiteX2" fmla="*/ 12178554 w 12203738"/>
              <a:gd name="connsiteY2" fmla="*/ 750516 h 750516"/>
              <a:gd name="connsiteX3" fmla="*/ 240011 w 12203738"/>
              <a:gd name="connsiteY3" fmla="*/ 366018 h 750516"/>
              <a:gd name="connsiteX4" fmla="*/ 0 w 12203738"/>
              <a:gd name="connsiteY4" fmla="*/ 0 h 750516"/>
              <a:gd name="connsiteX0" fmla="*/ 0 w 12203738"/>
              <a:gd name="connsiteY0" fmla="*/ 0 h 750516"/>
              <a:gd name="connsiteX1" fmla="*/ 12203738 w 12203738"/>
              <a:gd name="connsiteY1" fmla="*/ 181807 h 750516"/>
              <a:gd name="connsiteX2" fmla="*/ 12178554 w 12203738"/>
              <a:gd name="connsiteY2" fmla="*/ 750516 h 750516"/>
              <a:gd name="connsiteX3" fmla="*/ 2800 w 12203738"/>
              <a:gd name="connsiteY3" fmla="*/ 219906 h 750516"/>
              <a:gd name="connsiteX4" fmla="*/ 0 w 12203738"/>
              <a:gd name="connsiteY4" fmla="*/ 0 h 750516"/>
              <a:gd name="connsiteX0" fmla="*/ 10687 w 12214425"/>
              <a:gd name="connsiteY0" fmla="*/ 0 h 750516"/>
              <a:gd name="connsiteX1" fmla="*/ 12214425 w 12214425"/>
              <a:gd name="connsiteY1" fmla="*/ 181807 h 750516"/>
              <a:gd name="connsiteX2" fmla="*/ 12189241 w 12214425"/>
              <a:gd name="connsiteY2" fmla="*/ 750516 h 750516"/>
              <a:gd name="connsiteX3" fmla="*/ 49 w 12214425"/>
              <a:gd name="connsiteY3" fmla="*/ 208877 h 750516"/>
              <a:gd name="connsiteX4" fmla="*/ 10687 w 12214425"/>
              <a:gd name="connsiteY4" fmla="*/ 0 h 750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14425" h="750516">
                <a:moveTo>
                  <a:pt x="10687" y="0"/>
                </a:moveTo>
                <a:lnTo>
                  <a:pt x="12214425" y="181807"/>
                </a:lnTo>
                <a:lnTo>
                  <a:pt x="12189241" y="750516"/>
                </a:lnTo>
                <a:lnTo>
                  <a:pt x="49" y="208877"/>
                </a:lnTo>
                <a:cubicBezTo>
                  <a:pt x="-884" y="135575"/>
                  <a:pt x="11620" y="73302"/>
                  <a:pt x="10687" y="0"/>
                </a:cubicBezTo>
                <a:close/>
              </a:path>
            </a:pathLst>
          </a:custGeom>
          <a:solidFill>
            <a:srgbClr val="29AA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2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ashok@argusoft.com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ramgopalan@argusof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4F21CB72-3788-4423-A9AA-781E961A23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824" y="2637608"/>
            <a:ext cx="8022352" cy="104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933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0EF01-8BE8-445F-B4A9-84C8D227E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526" y="943883"/>
            <a:ext cx="10045906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ts val="4400"/>
              </a:lnSpc>
              <a:buNone/>
            </a:pPr>
            <a:r>
              <a:rPr lang="en-US" dirty="0"/>
              <a:t>Smart Phone based </a:t>
            </a:r>
            <a:r>
              <a:rPr lang="en-US" b="1" dirty="0"/>
              <a:t>Collaboration &amp; Documentation </a:t>
            </a:r>
            <a:r>
              <a:rPr lang="en-US" dirty="0"/>
              <a:t>platform</a:t>
            </a:r>
            <a:r>
              <a:rPr lang="en-US" b="1" dirty="0"/>
              <a:t> </a:t>
            </a:r>
            <a:r>
              <a:rPr lang="en-US" dirty="0"/>
              <a:t>to manage Change of Conditions in post acute care Skilled Nursing Facilities and to assist Nurses &amp; Physicians to communicate effectively, make informed decisions, leading to better care for the residents.</a:t>
            </a:r>
          </a:p>
          <a:p>
            <a:pPr marL="0" indent="0">
              <a:lnSpc>
                <a:spcPts val="4400"/>
              </a:lnSpc>
              <a:buNone/>
            </a:pPr>
            <a:r>
              <a:rPr lang="en-US" dirty="0"/>
              <a:t>Value Proposition - better patient care through productivity, analytics, improving survey outcomes, star ratings and savings through reduced 30-day hospital transfers, managing recertification's and VBPs.</a:t>
            </a:r>
          </a:p>
          <a:p>
            <a:pPr marL="0" indent="0">
              <a:lnSpc>
                <a:spcPts val="4400"/>
              </a:lnSpc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227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85755" y="3574471"/>
            <a:ext cx="1900052" cy="34438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 in the HIPAA Cloud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21CB72-3788-4423-A9AA-781E961A23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149" y="3336966"/>
            <a:ext cx="2098938" cy="273133"/>
          </a:xfrm>
          <a:prstGeom prst="rect">
            <a:avLst/>
          </a:prstGeom>
        </p:spPr>
      </p:pic>
      <p:sp>
        <p:nvSpPr>
          <p:cNvPr id="9" name="Cloud Callout 8"/>
          <p:cNvSpPr/>
          <p:nvPr/>
        </p:nvSpPr>
        <p:spPr>
          <a:xfrm>
            <a:off x="4405745" y="3075709"/>
            <a:ext cx="2755076" cy="1175657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pho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3676" y="4524807"/>
            <a:ext cx="1514475" cy="1133475"/>
          </a:xfrm>
          <a:prstGeom prst="rect">
            <a:avLst/>
          </a:prstGeom>
        </p:spPr>
      </p:pic>
      <p:pic>
        <p:nvPicPr>
          <p:cNvPr id="11" name="Picture 10" descr="pho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7400" y="4950340"/>
            <a:ext cx="1514475" cy="1133475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V="1">
            <a:off x="3206338" y="3918857"/>
            <a:ext cx="1306285" cy="66501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9" idx="1"/>
            <a:endCxn id="11" idx="0"/>
          </p:cNvCxnSpPr>
          <p:nvPr/>
        </p:nvCxnSpPr>
        <p:spPr>
          <a:xfrm>
            <a:off x="5783283" y="4250114"/>
            <a:ext cx="61355" cy="70022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2"/>
          </p:cNvCxnSpPr>
          <p:nvPr/>
        </p:nvCxnSpPr>
        <p:spPr>
          <a:xfrm>
            <a:off x="7158525" y="3663538"/>
            <a:ext cx="1807345" cy="24344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263242" y="2280062"/>
            <a:ext cx="2707574" cy="3681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275116" y="2327563"/>
            <a:ext cx="2717795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/>
              <a:t>Admins Interface thru any Browser</a:t>
            </a:r>
          </a:p>
        </p:txBody>
      </p:sp>
      <p:cxnSp>
        <p:nvCxnSpPr>
          <p:cNvPr id="19" name="Straight Arrow Connector 18"/>
          <p:cNvCxnSpPr>
            <a:stCxn id="15" idx="2"/>
            <a:endCxn id="9" idx="3"/>
          </p:cNvCxnSpPr>
          <p:nvPr/>
        </p:nvCxnSpPr>
        <p:spPr>
          <a:xfrm>
            <a:off x="5634014" y="2635340"/>
            <a:ext cx="149269" cy="507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0" name="Picture 19" descr="deskto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1511" y="969756"/>
            <a:ext cx="1009836" cy="787957"/>
          </a:xfrm>
          <a:prstGeom prst="rect">
            <a:avLst/>
          </a:prstGeom>
        </p:spPr>
      </p:pic>
      <p:pic>
        <p:nvPicPr>
          <p:cNvPr id="22" name="Picture 21" descr="deskto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37626" y="870796"/>
            <a:ext cx="1009836" cy="787957"/>
          </a:xfrm>
          <a:prstGeom prst="rect">
            <a:avLst/>
          </a:prstGeom>
        </p:spPr>
      </p:pic>
      <p:pic>
        <p:nvPicPr>
          <p:cNvPr id="23" name="Picture 22" descr="deskto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45102" y="916319"/>
            <a:ext cx="1009836" cy="787957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458193" y="5688280"/>
            <a:ext cx="126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CNAs/RNAs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03916" y="5783283"/>
            <a:ext cx="1534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NURSEs/DONs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811490" y="4476997"/>
            <a:ext cx="17468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MDs / PAs / NP</a:t>
            </a:r>
          </a:p>
          <a:p>
            <a:r>
              <a:rPr lang="en-US" dirty="0"/>
              <a:t>Medical Director</a:t>
            </a:r>
          </a:p>
        </p:txBody>
      </p:sp>
      <p:cxnSp>
        <p:nvCxnSpPr>
          <p:cNvPr id="30" name="Straight Arrow Connector 29"/>
          <p:cNvCxnSpPr>
            <a:stCxn id="22" idx="2"/>
          </p:cNvCxnSpPr>
          <p:nvPr/>
        </p:nvCxnSpPr>
        <p:spPr>
          <a:xfrm flipH="1">
            <a:off x="5522028" y="1658753"/>
            <a:ext cx="120516" cy="60943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6804561" y="1638795"/>
            <a:ext cx="1484416" cy="6293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194462" y="1674421"/>
            <a:ext cx="1282535" cy="57001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989620" y="1199408"/>
            <a:ext cx="1310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Admissions</a:t>
            </a:r>
          </a:p>
          <a:p>
            <a:r>
              <a:rPr lang="en-US" dirty="0"/>
              <a:t>Coordinator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39288" y="1541813"/>
            <a:ext cx="2026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Clinical Coordinator</a:t>
            </a:r>
          </a:p>
          <a:p>
            <a:r>
              <a:rPr lang="en-US" dirty="0"/>
              <a:t>Medical Records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53593" y="670957"/>
            <a:ext cx="1443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Management</a:t>
            </a:r>
          </a:p>
        </p:txBody>
      </p:sp>
      <p:pic>
        <p:nvPicPr>
          <p:cNvPr id="48" name="Picture 47" descr="Apple-iPhone-6-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90343" y="3053412"/>
            <a:ext cx="1079932" cy="140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22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38E7A-85EB-4113-BCC0-DFDD89ED0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is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8D097-4000-49FB-9270-0C0F3336D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656" y="1327608"/>
            <a:ext cx="10178143" cy="40637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Ineffective team communication is the root cause for nearly </a:t>
            </a:r>
            <a:r>
              <a:rPr lang="en-US" b="1" dirty="0"/>
              <a:t>66%</a:t>
            </a:r>
            <a:r>
              <a:rPr lang="en-US" dirty="0"/>
              <a:t> of all medical errors in SNFs (study from 1995-2005)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Communication and coordination in nursing facilities is the poorest of all care settings as identified in study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Nurses and Doctors both have complaints about communicating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Improving Communication and Coordination associated with </a:t>
            </a:r>
            <a:r>
              <a:rPr lang="en-US" b="1" dirty="0"/>
              <a:t>4.5%</a:t>
            </a:r>
            <a:r>
              <a:rPr lang="en-US" dirty="0"/>
              <a:t> decrease in Pressure Ulcers and </a:t>
            </a:r>
            <a:r>
              <a:rPr lang="en-US" b="1" dirty="0"/>
              <a:t>7.6%</a:t>
            </a:r>
            <a:r>
              <a:rPr lang="en-US" dirty="0"/>
              <a:t> decrease in Incontinence</a:t>
            </a:r>
            <a:r>
              <a:rPr lang="en-US" baseline="30000" dirty="0"/>
              <a:t>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E73C40-9357-46EA-8671-89873E4B65FC}"/>
              </a:ext>
            </a:extLst>
          </p:cNvPr>
          <p:cNvSpPr txBox="1"/>
          <p:nvPr/>
        </p:nvSpPr>
        <p:spPr>
          <a:xfrm>
            <a:off x="906236" y="6041572"/>
            <a:ext cx="3769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r>
              <a:rPr lang="en-US" sz="14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Temkin-Greener 2011, Health Services Research</a:t>
            </a:r>
          </a:p>
          <a:p>
            <a:endParaRPr lang="en-US" dirty="0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F44C5693-37E4-457F-85F7-BA249006DE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76" y="1467056"/>
            <a:ext cx="182880" cy="18288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4F61ECFC-1841-4C6C-96AB-721139ECEF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651" y="2622550"/>
            <a:ext cx="182880" cy="18288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0EE7B52B-A7FA-4376-9F03-6A9343C9AB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527" y="3836051"/>
            <a:ext cx="182880" cy="1828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EE7B52B-A7FA-4376-9F03-6A9343C9AB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548" y="4700970"/>
            <a:ext cx="182880" cy="18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872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3DF51-1810-4AC5-A50D-B1F11920B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378"/>
            <a:ext cx="10515600" cy="1151907"/>
          </a:xfrm>
        </p:spPr>
        <p:txBody>
          <a:bodyPr/>
          <a:lstStyle/>
          <a:p>
            <a:r>
              <a:rPr lang="en-US" sz="4000" dirty="0"/>
              <a:t> Value Proposition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FAC2F-782C-47A6-9F79-2BF77A92C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100" y="1327607"/>
            <a:ext cx="9708573" cy="4705057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Simplifies CNA, Nurse’s &amp; Physician’s tasks for managing </a:t>
            </a:r>
            <a:r>
              <a:rPr lang="en-US" dirty="0" err="1"/>
              <a:t>CoCs</a:t>
            </a: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Improved communications and efficiency enables 	better care outcomes, cost savings and improved star ratings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Simplifies episodic documenting – ‘the communication is the documentation’, MDS analysis and reporting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MDs have instant access to information for making informed decisions, thereby improving care delivery &amp; management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Leads to cost savings from digitizing </a:t>
            </a:r>
            <a:r>
              <a:rPr lang="en-US" dirty="0" err="1"/>
              <a:t>ReCerts</a:t>
            </a:r>
            <a:r>
              <a:rPr lang="en-US" dirty="0"/>
              <a:t> and minimizing penalties from reduction in 30-day transfers to ER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D29D43-DCBD-408F-9D46-F9FC54A605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65" y="1518013"/>
            <a:ext cx="133350" cy="1333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97670E3-EA46-43CF-A136-CF609F56C1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84190" y="2125683"/>
            <a:ext cx="138496" cy="1384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E3A73CE-26B6-4680-A35B-44BE78E4EB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66" y="4102876"/>
            <a:ext cx="133350" cy="1333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97670E3-EA46-43CF-A136-CF609F56C1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94088" y="3109356"/>
            <a:ext cx="138496" cy="1384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E3A73CE-26B6-4680-A35B-44BE78E4EB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337" y="5110300"/>
            <a:ext cx="133350" cy="13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132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3DF51-1810-4AC5-A50D-B1F11920B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378"/>
            <a:ext cx="10515600" cy="1151907"/>
          </a:xfrm>
        </p:spPr>
        <p:txBody>
          <a:bodyPr/>
          <a:lstStyle/>
          <a:p>
            <a:r>
              <a:rPr lang="en-US" sz="4000" dirty="0"/>
              <a:t> $ Savings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FAC2F-782C-47A6-9F79-2BF77A92C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100" y="1327607"/>
            <a:ext cx="9708573" cy="4705057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Average of $7K/year saved from Cert lapses (@$1K/day)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Reducing preventable ER transfers will yield (&gt;2% of annual reimbursements) as bonuses on CMS VBP program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Saves MR costs ~$3K/year to compute 30-day transfer data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~$3K/year saved overtime to nurses for documenting SBARs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Secure HIPAA compliant texting included, saves $3-4K/year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Improved productivity results in significant cost savings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D29D43-DCBD-408F-9D46-F9FC54A605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065" y="1518013"/>
            <a:ext cx="133350" cy="1333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97670E3-EA46-43CF-A136-CF609F56C1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984190" y="2220686"/>
            <a:ext cx="138496" cy="13849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E3A73CE-26B6-4680-A35B-44BE78E4EB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42" y="4031624"/>
            <a:ext cx="133350" cy="1333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E3A73CE-26B6-4680-A35B-44BE78E4EB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962" y="4528409"/>
            <a:ext cx="133350" cy="1333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E3A73CE-26B6-4680-A35B-44BE78E4EB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83" y="5167698"/>
            <a:ext cx="133350" cy="1333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E3A73CE-26B6-4680-A35B-44BE78E4EB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88" y="3412128"/>
            <a:ext cx="133350" cy="13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132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1">
            <a:extLst>
              <a:ext uri="{FF2B5EF4-FFF2-40B4-BE49-F238E27FC236}">
                <a16:creationId xmlns:a16="http://schemas.microsoft.com/office/drawing/2014/main" id="{DBF74A05-244E-45BE-8625-47F27B23AAA3}"/>
              </a:ext>
            </a:extLst>
          </p:cNvPr>
          <p:cNvGrpSpPr/>
          <p:nvPr/>
        </p:nvGrpSpPr>
        <p:grpSpPr>
          <a:xfrm>
            <a:off x="1058940" y="1728509"/>
            <a:ext cx="3343275" cy="2712862"/>
            <a:chOff x="7429500" y="3240087"/>
            <a:chExt cx="3343275" cy="1122363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BDA0CF6-8672-40AC-BE54-20955EC52743}"/>
                </a:ext>
              </a:extLst>
            </p:cNvPr>
            <p:cNvSpPr/>
            <p:nvPr/>
          </p:nvSpPr>
          <p:spPr>
            <a:xfrm>
              <a:off x="7429500" y="3240087"/>
              <a:ext cx="3343275" cy="1122363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ffectLst>
              <a:outerShdw blurRad="76200" dist="381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854518F-FDEF-4C76-AF60-01AD9ADB835C}"/>
                </a:ext>
              </a:extLst>
            </p:cNvPr>
            <p:cNvSpPr/>
            <p:nvPr/>
          </p:nvSpPr>
          <p:spPr>
            <a:xfrm>
              <a:off x="7458076" y="3240087"/>
              <a:ext cx="45719" cy="1122363"/>
            </a:xfrm>
            <a:prstGeom prst="rect">
              <a:avLst/>
            </a:prstGeom>
            <a:solidFill>
              <a:srgbClr val="29AA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C8590-277E-4F5B-B5A5-1A6E13156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1189" y="1787339"/>
            <a:ext cx="3143250" cy="2618405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/>
              <a:t>Advisors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Dr. Albert Lam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Dr. Tim Gieseke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LNHA Mary Padama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Dr. M. Wasserman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Dr. David Green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Dr. Matt Gillett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RN Virgenie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LVN Marjorie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ECFC0A-D0FC-47C5-8806-54683AB355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04799"/>
            <a:ext cx="3715992" cy="483559"/>
          </a:xfrm>
          <a:prstGeom prst="rect">
            <a:avLst/>
          </a:prstGeom>
        </p:spPr>
      </p:pic>
      <p:grpSp>
        <p:nvGrpSpPr>
          <p:cNvPr id="8" name="Group 15">
            <a:extLst>
              <a:ext uri="{FF2B5EF4-FFF2-40B4-BE49-F238E27FC236}">
                <a16:creationId xmlns:a16="http://schemas.microsoft.com/office/drawing/2014/main" id="{F44F34BB-688A-4621-BFC9-5CDA36682717}"/>
              </a:ext>
            </a:extLst>
          </p:cNvPr>
          <p:cNvGrpSpPr/>
          <p:nvPr/>
        </p:nvGrpSpPr>
        <p:grpSpPr>
          <a:xfrm>
            <a:off x="6039840" y="1495825"/>
            <a:ext cx="3343275" cy="2494283"/>
            <a:chOff x="7429500" y="3240087"/>
            <a:chExt cx="3343275" cy="1122363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368DDC2-F62B-4891-ADE1-15526C59B3E3}"/>
                </a:ext>
              </a:extLst>
            </p:cNvPr>
            <p:cNvSpPr/>
            <p:nvPr/>
          </p:nvSpPr>
          <p:spPr>
            <a:xfrm>
              <a:off x="7429500" y="3240087"/>
              <a:ext cx="3343275" cy="1122363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ffectLst>
              <a:outerShdw blurRad="76200" dist="38100" dir="2700000" algn="tl" rotWithShape="0">
                <a:prstClr val="black">
                  <a:alpha val="1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75326C9-6215-407E-83B0-DB6A4B78315A}"/>
                </a:ext>
              </a:extLst>
            </p:cNvPr>
            <p:cNvSpPr/>
            <p:nvPr/>
          </p:nvSpPr>
          <p:spPr>
            <a:xfrm>
              <a:off x="7458076" y="3240087"/>
              <a:ext cx="45719" cy="1122363"/>
            </a:xfrm>
            <a:prstGeom prst="rect">
              <a:avLst/>
            </a:prstGeom>
            <a:solidFill>
              <a:srgbClr val="29AA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796244E-86A7-4C58-9822-6564A5B3F019}"/>
              </a:ext>
            </a:extLst>
          </p:cNvPr>
          <p:cNvSpPr txBox="1">
            <a:spLocks/>
          </p:cNvSpPr>
          <p:nvPr/>
        </p:nvSpPr>
        <p:spPr>
          <a:xfrm>
            <a:off x="6173191" y="1495826"/>
            <a:ext cx="4095750" cy="24705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Contact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Ani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Ashok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607-379-5238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aashok@argusoft.com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Ram Gopalan	</a:t>
            </a:r>
            <a:r>
              <a:rPr lang="en-US" sz="1600" dirty="0"/>
              <a:t>		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1600" dirty="0">
                <a:hlinkClick r:id="rId4"/>
              </a:rPr>
              <a:t>ramgopalan@argusoft.com</a:t>
            </a:r>
            <a:r>
              <a:rPr lang="en-US" sz="1600" dirty="0"/>
              <a:t>   	</a:t>
            </a:r>
            <a:br>
              <a:rPr lang="en-US" sz="1600" dirty="0"/>
            </a:br>
            <a:r>
              <a:rPr lang="en-US" sz="1600" dirty="0"/>
              <a:t>510-435-0567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057BA9A-277F-4478-BE60-45AC0FFAD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1691" y="4584936"/>
            <a:ext cx="2971058" cy="972717"/>
          </a:xfrm>
        </p:spPr>
        <p:txBody>
          <a:bodyPr>
            <a:normAutofit/>
          </a:bodyPr>
          <a:lstStyle/>
          <a:p>
            <a:r>
              <a:rPr lang="en-US" i="1" dirty="0">
                <a:latin typeface="Georgia" panose="02040502050405020303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89653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313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Segoe UI</vt:lpstr>
      <vt:lpstr>Office Theme</vt:lpstr>
      <vt:lpstr>PowerPoint Presentation</vt:lpstr>
      <vt:lpstr>PowerPoint Presentation</vt:lpstr>
      <vt:lpstr>PowerPoint Presentation</vt:lpstr>
      <vt:lpstr>Communication is Key</vt:lpstr>
      <vt:lpstr> Value Proposition</vt:lpstr>
      <vt:lpstr> $ Savings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Mjohn</dc:creator>
  <cp:lastModifiedBy>Mjohn</cp:lastModifiedBy>
  <cp:revision>60</cp:revision>
  <dcterms:created xsi:type="dcterms:W3CDTF">2017-07-05T07:12:55Z</dcterms:created>
  <dcterms:modified xsi:type="dcterms:W3CDTF">2018-02-15T12:00:05Z</dcterms:modified>
</cp:coreProperties>
</file>